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45"/>
  </p:notesMasterIdLst>
  <p:sldIdLst>
    <p:sldId id="262" r:id="rId2"/>
    <p:sldId id="325" r:id="rId3"/>
    <p:sldId id="326" r:id="rId4"/>
    <p:sldId id="327" r:id="rId5"/>
    <p:sldId id="328" r:id="rId6"/>
    <p:sldId id="329" r:id="rId7"/>
    <p:sldId id="331" r:id="rId8"/>
    <p:sldId id="332" r:id="rId9"/>
    <p:sldId id="330" r:id="rId10"/>
    <p:sldId id="333" r:id="rId11"/>
    <p:sldId id="334" r:id="rId12"/>
    <p:sldId id="335" r:id="rId13"/>
    <p:sldId id="336" r:id="rId14"/>
    <p:sldId id="337" r:id="rId15"/>
    <p:sldId id="339" r:id="rId16"/>
    <p:sldId id="340" r:id="rId17"/>
    <p:sldId id="338" r:id="rId18"/>
    <p:sldId id="341" r:id="rId19"/>
    <p:sldId id="323" r:id="rId20"/>
    <p:sldId id="342" r:id="rId21"/>
    <p:sldId id="345" r:id="rId22"/>
    <p:sldId id="346" r:id="rId23"/>
    <p:sldId id="343" r:id="rId24"/>
    <p:sldId id="344" r:id="rId25"/>
    <p:sldId id="324" r:id="rId26"/>
    <p:sldId id="347" r:id="rId27"/>
    <p:sldId id="348" r:id="rId28"/>
    <p:sldId id="299" r:id="rId29"/>
    <p:sldId id="321" r:id="rId30"/>
    <p:sldId id="266" r:id="rId31"/>
    <p:sldId id="275" r:id="rId32"/>
    <p:sldId id="271" r:id="rId33"/>
    <p:sldId id="322" r:id="rId34"/>
    <p:sldId id="297" r:id="rId35"/>
    <p:sldId id="274" r:id="rId36"/>
    <p:sldId id="283" r:id="rId37"/>
    <p:sldId id="263" r:id="rId38"/>
    <p:sldId id="295" r:id="rId39"/>
    <p:sldId id="273" r:id="rId40"/>
    <p:sldId id="284" r:id="rId41"/>
    <p:sldId id="304" r:id="rId42"/>
    <p:sldId id="298" r:id="rId43"/>
    <p:sldId id="30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  <a:srgbClr val="0026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04"/>
    <p:restoredTop sz="94631"/>
  </p:normalViewPr>
  <p:slideViewPr>
    <p:cSldViewPr snapToGrid="0" snapToObjects="1">
      <p:cViewPr>
        <p:scale>
          <a:sx n="95" d="100"/>
          <a:sy n="95" d="100"/>
        </p:scale>
        <p:origin x="512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FD9CB-4A92-F546-B771-54FD0AAB9887}" type="datetimeFigureOut">
              <a:rPr lang="en-US" smtClean="0"/>
              <a:t>6/25/19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D15D6-69BC-2540-BFDD-DAE2E8F0C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45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66" y="92026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="0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64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6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05B7D4-9B07-4C4D-A4C6-1C127594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57"/>
            <a:ext cx="10515600" cy="7499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733318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58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8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7BD96F1-90F1-7C4C-9AF8-07AA1B563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6/25/19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ABFCCFD-0CA4-C14E-8C49-BFFC677B6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A27425-DD5A-A84B-96DD-FD310A8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49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redits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D1F8547-AA5F-9649-806C-E94966BFDFDF}"/>
              </a:ext>
            </a:extLst>
          </p:cNvPr>
          <p:cNvSpPr txBox="1"/>
          <p:nvPr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8B444CC-44D2-3644-9C4C-CE23EC4E9F76}"/>
              </a:ext>
            </a:extLst>
          </p:cNvPr>
          <p:cNvSpPr txBox="1"/>
          <p:nvPr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54097A1-88AD-2E45-9354-1766A7E76222}"/>
              </a:ext>
            </a:extLst>
          </p:cNvPr>
          <p:cNvSpPr txBox="1"/>
          <p:nvPr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259A6AB-BD58-F348-9CF4-346265372788}"/>
              </a:ext>
            </a:extLst>
          </p:cNvPr>
          <p:cNvSpPr txBox="1"/>
          <p:nvPr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930925F-9E37-3640-BCE7-B022C9536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8EEA4B4-EA17-F541-BA34-2FAF2CBC2F70}"/>
              </a:ext>
            </a:extLst>
          </p:cNvPr>
          <p:cNvSpPr txBox="1"/>
          <p:nvPr userDrawn="1"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8F6432E-095B-3A48-9DB3-4B0FC1EF3BB8}"/>
              </a:ext>
            </a:extLst>
          </p:cNvPr>
          <p:cNvSpPr txBox="1"/>
          <p:nvPr userDrawn="1"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20A4B42-EF60-DE49-9B7E-FC0F505AEA3A}"/>
              </a:ext>
            </a:extLst>
          </p:cNvPr>
          <p:cNvSpPr txBox="1"/>
          <p:nvPr userDrawn="1"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7BF6A54-7C8F-B044-9C39-81E3B12BECB5}"/>
              </a:ext>
            </a:extLst>
          </p:cNvPr>
          <p:cNvSpPr txBox="1"/>
          <p:nvPr userDrawn="1"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2DEDCDDF-CEAE-CE40-8EFF-14358874BA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75F6653-85F8-C047-AF41-B2B434AA3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179" y="2299530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xmlns="" id="{D4B9A007-DEC5-8F4C-9F01-21BC721E82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9179" y="2985075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862C595-CE7C-834C-93D9-3C23F2C060F6}"/>
              </a:ext>
            </a:extLst>
          </p:cNvPr>
          <p:cNvSpPr txBox="1"/>
          <p:nvPr userDrawn="1"/>
        </p:nvSpPr>
        <p:spPr>
          <a:xfrm>
            <a:off x="449179" y="3801979"/>
            <a:ext cx="588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0" dirty="0">
                <a:solidFill>
                  <a:schemeClr val="bg1"/>
                </a:solidFill>
              </a:rPr>
              <a:t>Credits:</a:t>
            </a:r>
          </a:p>
        </p:txBody>
      </p:sp>
    </p:spTree>
    <p:extLst>
      <p:ext uri="{BB962C8B-B14F-4D97-AF65-F5344CB8AC3E}">
        <p14:creationId xmlns:p14="http://schemas.microsoft.com/office/powerpoint/2010/main" val="117947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4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19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75ADE87-1DF8-0249-9AEC-B6404454F0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5638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5F049A8-E906-834D-98CE-3643A6F1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20"/>
            <a:ext cx="10515600" cy="794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92ABE02-70CB-8946-93E9-3C3AD1157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26635"/>
            <a:ext cx="10515600" cy="5078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053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49" r:id="rId7"/>
    <p:sldLayoutId id="2147483651" r:id="rId8"/>
    <p:sldLayoutId id="214748365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Verdana Regular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Verda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Verda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Verda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glossary.html#term-text-encoding" TargetMode="External"/><Relationship Id="rId4" Type="http://schemas.openxmlformats.org/officeDocument/2006/relationships/hyperlink" Target="https://docs.python.org/3/library/codecs.html#module-codecs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docs.python.org/3/library/locale.html#locale.getpreferredencoding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en.wikipedia.org/wiki/Function_(mathematics)" TargetMode="External"/><Relationship Id="rId3" Type="http://schemas.openxmlformats.org/officeDocument/2006/relationships/hyperlink" Target="https://en.wikipedia.org/wiki/Data_(computing)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m.wikipedia.org/wiki/Windows-1252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en.wikipedia.org/wiki/ISO/IEC_8859-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SO_8859-3" TargetMode="External"/><Relationship Id="rId4" Type="http://schemas.openxmlformats.org/officeDocument/2006/relationships/hyperlink" Target="https://en.wikipedia.org/wiki/ISO_8859-5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en.wikipedia.org/wiki/ISO_8859-2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B4D1CD-0A14-A643-B3CE-E3ED98B59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79" y="1320319"/>
            <a:ext cx="10515600" cy="4125951"/>
          </a:xfrm>
        </p:spPr>
        <p:txBody>
          <a:bodyPr/>
          <a:lstStyle/>
          <a:p>
            <a:r>
              <a:rPr lang="en-US" dirty="0" smtClean="0"/>
              <a:t>Text </a:t>
            </a:r>
            <a:r>
              <a:rPr lang="en-US" dirty="0" smtClean="0"/>
              <a:t>in Databases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Charles Severance</a:t>
            </a:r>
            <a:br>
              <a:rPr lang="en-US" sz="4000" dirty="0" smtClean="0"/>
            </a:br>
            <a:r>
              <a:rPr lang="en-US" sz="1800" dirty="0" smtClean="0"/>
              <a:t>www.pg4e.com/lectures/04-Text.sql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39021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can't afford 32 bit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3110362"/>
          </a:xfrm>
        </p:spPr>
        <p:txBody>
          <a:bodyPr>
            <a:normAutofit/>
          </a:bodyPr>
          <a:lstStyle/>
          <a:p>
            <a:r>
              <a:rPr lang="en-US" dirty="0" smtClean="0"/>
              <a:t>UTF-8 is a compression scheme for Unicode</a:t>
            </a:r>
          </a:p>
          <a:p>
            <a:pPr lvl="1"/>
            <a:r>
              <a:rPr lang="en-US" dirty="0" smtClean="0"/>
              <a:t>Represents 21 bits in 8-32 bits</a:t>
            </a:r>
          </a:p>
          <a:p>
            <a:pPr lvl="1"/>
            <a:r>
              <a:rPr lang="en-US" dirty="0" smtClean="0"/>
              <a:t>0-128 are </a:t>
            </a:r>
            <a:br>
              <a:rPr lang="en-US" dirty="0" smtClean="0"/>
            </a:br>
            <a:r>
              <a:rPr lang="en-US" dirty="0" smtClean="0"/>
              <a:t>ASCII</a:t>
            </a:r>
          </a:p>
          <a:p>
            <a:pPr lvl="1"/>
            <a:r>
              <a:rPr lang="en-US" dirty="0" smtClean="0"/>
              <a:t>128-255 are </a:t>
            </a:r>
            <a:br>
              <a:rPr lang="en-US" dirty="0" smtClean="0"/>
            </a:br>
            <a:r>
              <a:rPr lang="en-US" dirty="0" smtClean="0"/>
              <a:t>signals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5328628"/>
            <a:ext cx="3570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/wiki/UTF-8</a:t>
            </a:r>
          </a:p>
        </p:txBody>
      </p:sp>
      <p:pic>
        <p:nvPicPr>
          <p:cNvPr id="5" name="Picture 4" title="Image from Wikipedia showing 1-4 byte format of UTF-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345" y="2944735"/>
            <a:ext cx="7273365" cy="203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355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UTF-8 In Transition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ASCII is UTF-8 / No Conversion</a:t>
            </a:r>
          </a:p>
          <a:p>
            <a:r>
              <a:rPr lang="en-US" dirty="0" smtClean="0"/>
              <a:t>Partial auto convert of</a:t>
            </a:r>
          </a:p>
          <a:p>
            <a:pPr lvl="1"/>
            <a:r>
              <a:rPr lang="en-US" dirty="0" smtClean="0"/>
              <a:t>Latin-1</a:t>
            </a:r>
          </a:p>
          <a:p>
            <a:pPr lvl="1"/>
            <a:r>
              <a:rPr lang="en-US" dirty="0" smtClean="0"/>
              <a:t>1252</a:t>
            </a:r>
            <a:endParaRPr lang="en-US" dirty="0"/>
          </a:p>
        </p:txBody>
      </p:sp>
      <p:pic>
        <p:nvPicPr>
          <p:cNvPr id="4" name="Picture 3" title="Image from Wikipedia showing 1-4 byte format of UTF-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345" y="3173335"/>
            <a:ext cx="7707455" cy="215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07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UTF-8 Is Dominant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UTF-8 is 94% of</a:t>
            </a:r>
            <a:br>
              <a:rPr lang="en-US" dirty="0" smtClean="0"/>
            </a:br>
            <a:r>
              <a:rPr lang="en-US" dirty="0" smtClean="0"/>
              <a:t>all web pages </a:t>
            </a:r>
            <a:br>
              <a:rPr lang="en-US" dirty="0" smtClean="0"/>
            </a:br>
            <a:r>
              <a:rPr lang="en-US" dirty="0" smtClean="0"/>
              <a:t>in 2019</a:t>
            </a:r>
            <a:endParaRPr lang="en-US" dirty="0"/>
          </a:p>
        </p:txBody>
      </p:sp>
      <p:pic>
        <p:nvPicPr>
          <p:cNvPr id="5" name="Picture 4" descr="UTF-8 grows from 0% adoption in 2001 to 65% adoption in 2012.  In 2012 ASCII is the second most populat at 18%.  Of course ASCII is also UTF-8.  Latin-1 / 1252 Europe was 10% - which of mostly convertable.  This smooth adoption is why UTF-8 is about 94% in 2019." title="A graph of UTF-8 Adoption from 2000-20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482" y="1327168"/>
            <a:ext cx="6575612" cy="38515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50148" y="5403903"/>
            <a:ext cx="5524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https://w3techs.com/technologies/details/en-utf8/all/all</a:t>
            </a:r>
          </a:p>
        </p:txBody>
      </p:sp>
    </p:spTree>
    <p:extLst>
      <p:ext uri="{BB962C8B-B14F-4D97-AF65-F5344CB8AC3E}">
        <p14:creationId xmlns:p14="http://schemas.microsoft.com/office/powerpoint/2010/main" val="615652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Sets </a:t>
            </a:r>
            <a:r>
              <a:rPr lang="en-US" dirty="0"/>
              <a:t>In Python</a:t>
            </a:r>
            <a:br>
              <a:rPr lang="en-US" dirty="0"/>
            </a:br>
            <a:r>
              <a:rPr lang="en-US" sz="2400" dirty="0"/>
              <a:t>https://www.py4e.com/lessons/network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8146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3 and Unicode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92697"/>
            <a:ext cx="5455024" cy="4733318"/>
          </a:xfrm>
        </p:spPr>
        <p:txBody>
          <a:bodyPr>
            <a:noAutofit/>
          </a:bodyPr>
          <a:lstStyle/>
          <a:p>
            <a:r>
              <a:rPr lang="en-US" sz="2800" dirty="0" smtClean="0"/>
              <a:t>Strings in memory are Unicode</a:t>
            </a:r>
          </a:p>
          <a:p>
            <a:r>
              <a:rPr lang="en-US" sz="2800" dirty="0" smtClean="0"/>
              <a:t>The "bytes" type is for 8-bit characters</a:t>
            </a:r>
            <a:endParaRPr lang="en-US" sz="2800" dirty="0"/>
          </a:p>
          <a:p>
            <a:r>
              <a:rPr lang="en-US" sz="2800" dirty="0" smtClean="0"/>
              <a:t>Strings "at rest" are generally stored UTF-8 for space and interoperability</a:t>
            </a:r>
          </a:p>
          <a:p>
            <a:pPr lvl="1"/>
            <a:r>
              <a:rPr lang="en-US" sz="2200" dirty="0" smtClean="0"/>
              <a:t>Files</a:t>
            </a:r>
          </a:p>
          <a:p>
            <a:pPr lvl="1"/>
            <a:r>
              <a:rPr lang="en-US" sz="2200" dirty="0" smtClean="0"/>
              <a:t>Network resources</a:t>
            </a:r>
          </a:p>
          <a:p>
            <a:pPr lvl="1"/>
            <a:r>
              <a:rPr lang="en-US" sz="2200" dirty="0" smtClean="0"/>
              <a:t>Database tables</a:t>
            </a:r>
            <a:endParaRPr lang="en-US" sz="2200" dirty="0"/>
          </a:p>
        </p:txBody>
      </p:sp>
      <p:sp>
        <p:nvSpPr>
          <p:cNvPr id="5" name="TextBox 4"/>
          <p:cNvSpPr txBox="1"/>
          <p:nvPr/>
        </p:nvSpPr>
        <p:spPr>
          <a:xfrm>
            <a:off x="7269026" y="1247257"/>
            <a:ext cx="408477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2800" dirty="0" err="1">
                <a:latin typeface="Courier" charset="0"/>
                <a:ea typeface="Courier" charset="0"/>
                <a:cs typeface="Courier" charset="0"/>
              </a:rPr>
              <a:t>b'abc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type(x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class 'bytes'&gt;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x = '이광춘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class '</a:t>
            </a:r>
            <a:r>
              <a:rPr lang="en-US" sz="2800" dirty="0" err="1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2800" dirty="0" err="1"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class '</a:t>
            </a:r>
            <a:r>
              <a:rPr lang="en-US" sz="2800" dirty="0" err="1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'&gt;</a:t>
            </a:r>
          </a:p>
        </p:txBody>
      </p:sp>
    </p:spTree>
    <p:extLst>
      <p:ext uri="{BB962C8B-B14F-4D97-AF65-F5344CB8AC3E}">
        <p14:creationId xmlns:p14="http://schemas.microsoft.com/office/powerpoint/2010/main" val="2060123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787153" y="1169893"/>
            <a:ext cx="2151529" cy="4482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PYTHON</a:t>
            </a:r>
          </a:p>
          <a:p>
            <a:pPr algn="ctr"/>
            <a:endParaRPr lang="en-US" sz="2400" dirty="0">
              <a:latin typeface="Verdana" charset="0"/>
              <a:ea typeface="Verdana" charset="0"/>
              <a:cs typeface="Verdana" charset="0"/>
            </a:endParaRP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UNICODE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" name="Cloud 4"/>
          <p:cNvSpPr/>
          <p:nvPr/>
        </p:nvSpPr>
        <p:spPr>
          <a:xfrm>
            <a:off x="9305363" y="1564341"/>
            <a:ext cx="2178423" cy="1559859"/>
          </a:xfrm>
          <a:prstGeom prst="cloud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UTF-8 NETWORK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Can 5"/>
          <p:cNvSpPr/>
          <p:nvPr/>
        </p:nvSpPr>
        <p:spPr>
          <a:xfrm>
            <a:off x="800101" y="2344271"/>
            <a:ext cx="1775011" cy="1653988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UTF-8 FILE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7" name="Can 6"/>
          <p:cNvSpPr/>
          <p:nvPr/>
        </p:nvSpPr>
        <p:spPr>
          <a:xfrm>
            <a:off x="9435350" y="3818965"/>
            <a:ext cx="1775011" cy="1653988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UTF-8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DATABASE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615454" y="2844052"/>
            <a:ext cx="217169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2575112" y="3536576"/>
            <a:ext cx="2212041" cy="1344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3065929" y="3321423"/>
            <a:ext cx="1313331" cy="49754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Verdana" charset="0"/>
                <a:ea typeface="Verdana" charset="0"/>
                <a:cs typeface="Verdana" charset="0"/>
              </a:rPr>
              <a:t>ENCODE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065929" y="2595281"/>
            <a:ext cx="1313331" cy="49754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DECODE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6938682" y="2097741"/>
            <a:ext cx="2460812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6916270" y="2743200"/>
            <a:ext cx="2483224" cy="448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7463116" y="2572871"/>
            <a:ext cx="1313331" cy="49754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Verdana" charset="0"/>
                <a:ea typeface="Verdana" charset="0"/>
                <a:cs typeface="Verdana" charset="0"/>
              </a:rPr>
              <a:t>ENCODE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463116" y="1846729"/>
            <a:ext cx="1313331" cy="49754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DECODE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6956610" y="4397190"/>
            <a:ext cx="2460812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6934198" y="5042649"/>
            <a:ext cx="2483224" cy="448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7481044" y="4872320"/>
            <a:ext cx="1313331" cy="49754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Verdana" charset="0"/>
                <a:ea typeface="Verdana" charset="0"/>
                <a:cs typeface="Verdana" charset="0"/>
              </a:rPr>
              <a:t>ENCODE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7481044" y="4146178"/>
            <a:ext cx="1313331" cy="49754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DECODE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169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Opening a File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39906" y="1433397"/>
            <a:ext cx="101121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Courier" charset="0"/>
                <a:ea typeface="Courier" charset="0"/>
                <a:cs typeface="Courier" charset="0"/>
              </a:rPr>
              <a:t>open(file, mode='r', buffering=-1</a:t>
            </a:r>
            <a:r>
              <a:rPr lang="en-US" sz="2800" b="1" dirty="0" smtClean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sz="28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8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encoding=None</a:t>
            </a:r>
            <a:r>
              <a:rPr lang="en-US" sz="2800" b="1" dirty="0">
                <a:latin typeface="Courier" charset="0"/>
                <a:ea typeface="Courier" charset="0"/>
                <a:cs typeface="Courier" charset="0"/>
              </a:rPr>
              <a:t>, errors=None, newline=None</a:t>
            </a:r>
            <a:r>
              <a:rPr lang="en-US" sz="2800" b="1" dirty="0" smtClean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sz="28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800" b="1" dirty="0" err="1">
                <a:latin typeface="Courier" charset="0"/>
                <a:ea typeface="Courier" charset="0"/>
                <a:cs typeface="Courier" charset="0"/>
              </a:rPr>
              <a:t>closefd</a:t>
            </a:r>
            <a:r>
              <a:rPr lang="en-US" sz="2800" b="1" dirty="0">
                <a:latin typeface="Courier" charset="0"/>
                <a:ea typeface="Courier" charset="0"/>
                <a:cs typeface="Courier" charset="0"/>
              </a:rPr>
              <a:t>=True, opener=None)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5436204"/>
            <a:ext cx="6584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https://</a:t>
            </a:r>
            <a:r>
              <a:rPr lang="en-US" dirty="0" err="1">
                <a:latin typeface="Verdana" charset="0"/>
                <a:ea typeface="Verdana" charset="0"/>
                <a:cs typeface="Verdana" charset="0"/>
              </a:rPr>
              <a:t>docs.python.org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/3/library/</a:t>
            </a:r>
            <a:r>
              <a:rPr lang="en-US" dirty="0" err="1">
                <a:latin typeface="Verdana" charset="0"/>
                <a:ea typeface="Verdana" charset="0"/>
                <a:cs typeface="Verdana" charset="0"/>
              </a:rPr>
              <a:t>functions.html#open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46095" y="3255935"/>
            <a:ext cx="897367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Verdana" charset="0"/>
                <a:ea typeface="Verdana" charset="0"/>
                <a:cs typeface="Verdana" charset="0"/>
              </a:rPr>
              <a:t>encoding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 is the name of the encoding used to decode or encode the file. This should only be used in text mode. The default encoding is platform dependent (whatever </a:t>
            </a:r>
            <a:r>
              <a:rPr lang="en-US" dirty="0">
                <a:latin typeface="Verdana" charset="0"/>
                <a:ea typeface="Verdana" charset="0"/>
                <a:cs typeface="Verdana" charset="0"/>
                <a:hlinkClick r:id="rId2" tooltip="locale.getpreferredencoding"/>
              </a:rPr>
              <a:t>locale.getpreferredencoding()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 returns), but any </a:t>
            </a:r>
            <a:r>
              <a:rPr lang="en-US" dirty="0">
                <a:latin typeface="Verdana" charset="0"/>
                <a:ea typeface="Verdana" charset="0"/>
                <a:cs typeface="Verdana" charset="0"/>
                <a:hlinkClick r:id="rId3"/>
              </a:rPr>
              <a:t>text encoding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 supported by Python can be used. See the </a:t>
            </a:r>
            <a:r>
              <a:rPr lang="en-US" dirty="0">
                <a:latin typeface="Verdana" charset="0"/>
                <a:ea typeface="Verdana" charset="0"/>
                <a:cs typeface="Verdana" charset="0"/>
                <a:hlinkClick r:id="rId4" tooltip="codecs: Encode and decode data and streams."/>
              </a:rPr>
              <a:t>codecs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 module for the list of supported encodings.</a:t>
            </a:r>
          </a:p>
        </p:txBody>
      </p:sp>
    </p:spTree>
    <p:extLst>
      <p:ext uri="{BB962C8B-B14F-4D97-AF65-F5344CB8AC3E}">
        <p14:creationId xmlns:p14="http://schemas.microsoft.com/office/powerpoint/2010/main" val="1178444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Network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2222856"/>
          </a:xfrm>
        </p:spPr>
        <p:txBody>
          <a:bodyPr>
            <a:noAutofit/>
          </a:bodyPr>
          <a:lstStyle/>
          <a:p>
            <a:r>
              <a:rPr lang="en-US" sz="2400" dirty="0" smtClean="0"/>
              <a:t>When </a:t>
            </a:r>
            <a:r>
              <a:rPr lang="en-US" sz="2400" dirty="0"/>
              <a:t>we read data from an </a:t>
            </a:r>
            <a:r>
              <a:rPr lang="en-US" sz="2400" dirty="0" smtClean="0"/>
              <a:t>network resource</a:t>
            </a:r>
            <a:r>
              <a:rPr lang="en-US" sz="2400" dirty="0"/>
              <a:t>, we must decode it based on the character set so it is properly represented in Python 3 as a </a:t>
            </a:r>
            <a:r>
              <a:rPr lang="en-US" sz="2400" dirty="0" smtClean="0"/>
              <a:t>UNICODE string</a:t>
            </a:r>
            <a:endParaRPr lang="en-US" sz="2400" dirty="0"/>
          </a:p>
        </p:txBody>
      </p:sp>
      <p:sp>
        <p:nvSpPr>
          <p:cNvPr id="4" name="Shape 661"/>
          <p:cNvSpPr txBox="1"/>
          <p:nvPr/>
        </p:nvSpPr>
        <p:spPr>
          <a:xfrm>
            <a:off x="2653331" y="2796988"/>
            <a:ext cx="7447259" cy="25684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 smtClean="0">
                <a:latin typeface="Courier"/>
                <a:ea typeface="Courier New"/>
                <a:cs typeface="Courier"/>
                <a:sym typeface="Courier New"/>
              </a:rPr>
              <a:t>while True: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 smtClean="0">
                <a:latin typeface="Courier"/>
                <a:ea typeface="Courier New"/>
                <a:cs typeface="Courier"/>
                <a:sym typeface="Courier New"/>
              </a:rPr>
              <a:t>    data = </a:t>
            </a:r>
            <a:r>
              <a:rPr lang="en-US" sz="2400" b="1" i="0" u="none" strike="noStrike" cap="none" dirty="0" err="1" smtClean="0">
                <a:latin typeface="Courier"/>
                <a:ea typeface="Courier New"/>
                <a:cs typeface="Courier"/>
                <a:sym typeface="Courier New"/>
              </a:rPr>
              <a:t>mysock.recv</a:t>
            </a:r>
            <a:r>
              <a:rPr lang="en-US" sz="2400" b="1" i="0" u="none" strike="noStrike" cap="none" dirty="0" smtClean="0">
                <a:latin typeface="Courier"/>
                <a:ea typeface="Courier New"/>
                <a:cs typeface="Courier"/>
                <a:sym typeface="Courier New"/>
              </a:rPr>
              <a:t>(512)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 smtClean="0">
                <a:latin typeface="Courier"/>
                <a:ea typeface="Courier New"/>
                <a:cs typeface="Courier"/>
                <a:sym typeface="Courier New"/>
              </a:rPr>
              <a:t>    if ( </a:t>
            </a:r>
            <a:r>
              <a:rPr lang="en-US" sz="2400" b="1" i="0" u="none" strike="noStrike" cap="none" dirty="0" err="1" smtClean="0">
                <a:latin typeface="Courier"/>
                <a:ea typeface="Courier New"/>
                <a:cs typeface="Courier"/>
                <a:sym typeface="Courier New"/>
              </a:rPr>
              <a:t>len</a:t>
            </a:r>
            <a:r>
              <a:rPr lang="en-US" sz="2400" b="1" i="0" u="none" strike="noStrike" cap="none" dirty="0" smtClean="0">
                <a:latin typeface="Courier"/>
                <a:ea typeface="Courier New"/>
                <a:cs typeface="Courier"/>
                <a:sym typeface="Courier New"/>
              </a:rPr>
              <a:t>(data) &lt; 1 ) 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 smtClean="0">
                <a:latin typeface="Courier"/>
                <a:ea typeface="Courier New"/>
                <a:cs typeface="Courier"/>
                <a:sym typeface="Courier New"/>
              </a:rPr>
              <a:t>        break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 smtClean="0">
                <a:latin typeface="Courier"/>
                <a:ea typeface="Courier New"/>
                <a:cs typeface="Courier"/>
                <a:sym typeface="Courier New"/>
              </a:rPr>
              <a:t>    </a:t>
            </a:r>
            <a:r>
              <a:rPr lang="en-US" sz="2400" b="1" i="0" u="none" strike="noStrike" cap="none" dirty="0" err="1" smtClean="0">
                <a:latin typeface="Courier"/>
                <a:ea typeface="Courier New"/>
                <a:cs typeface="Courier"/>
                <a:sym typeface="Courier New"/>
              </a:rPr>
              <a:t>mystring</a:t>
            </a:r>
            <a:r>
              <a:rPr lang="en-US" sz="2400" b="1" i="0" u="none" strike="noStrike" cap="none" dirty="0" smtClean="0">
                <a:latin typeface="Courier"/>
                <a:ea typeface="Courier New"/>
                <a:cs typeface="Courier"/>
                <a:sym typeface="Courier New"/>
              </a:rPr>
              <a:t> = </a:t>
            </a:r>
            <a:r>
              <a:rPr lang="en-US" sz="2400" b="1" i="0" u="none" strike="noStrike" cap="none" dirty="0" err="1" smtClean="0">
                <a:latin typeface="Courier"/>
                <a:ea typeface="Courier New"/>
                <a:cs typeface="Courier"/>
                <a:sym typeface="Courier New"/>
              </a:rPr>
              <a:t>data.</a:t>
            </a:r>
            <a:r>
              <a:rPr lang="en-US" sz="2400" b="1" i="0" u="none" strike="noStrike" cap="none" dirty="0" err="1" smtClean="0">
                <a:solidFill>
                  <a:srgbClr val="0070C0"/>
                </a:solidFill>
                <a:latin typeface="Courier"/>
                <a:ea typeface="Courier New"/>
                <a:cs typeface="Courier"/>
                <a:sym typeface="Courier New"/>
              </a:rPr>
              <a:t>decode</a:t>
            </a:r>
            <a:r>
              <a:rPr lang="en-US" sz="2400" b="1" i="0" u="none" strike="noStrike" cap="none" dirty="0" smtClean="0">
                <a:latin typeface="Courier"/>
                <a:ea typeface="Courier New"/>
                <a:cs typeface="Courier"/>
                <a:sym typeface="Courier New"/>
              </a:rPr>
              <a:t>()</a:t>
            </a:r>
            <a:endParaRPr lang="en-US" sz="2400" b="1" dirty="0" smtClean="0">
              <a:latin typeface="Courier"/>
              <a:ea typeface="Courier New"/>
              <a:cs typeface="Courier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dirty="0" smtClean="0">
                <a:latin typeface="Courier"/>
                <a:ea typeface="Courier New"/>
                <a:cs typeface="Courier"/>
                <a:sym typeface="Courier New"/>
              </a:rPr>
              <a:t>    print(</a:t>
            </a:r>
            <a:r>
              <a:rPr lang="en-US" sz="2400" b="1" dirty="0" err="1" smtClean="0">
                <a:latin typeface="Courier"/>
                <a:ea typeface="Courier New"/>
                <a:cs typeface="Courier"/>
                <a:sym typeface="Courier New"/>
              </a:rPr>
              <a:t>mystring</a:t>
            </a:r>
            <a:r>
              <a:rPr lang="en-US" sz="2400" b="1" dirty="0" smtClean="0">
                <a:latin typeface="Courier"/>
                <a:ea typeface="Courier New"/>
                <a:cs typeface="Courier"/>
                <a:sym typeface="Courier New"/>
              </a:rPr>
              <a:t>)</a:t>
            </a:r>
            <a:endParaRPr lang="en-US" sz="2400" b="1" i="0" u="none" strike="noStrike" cap="none" dirty="0">
              <a:latin typeface="Courier"/>
              <a:ea typeface="Courier New"/>
              <a:cs typeface="Courie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754280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you interact with a database from Python all conversion between Unicode and UTF-8 is done implicitly</a:t>
            </a:r>
          </a:p>
          <a:p>
            <a:r>
              <a:rPr lang="en-US" dirty="0" smtClean="0"/>
              <a:t>The </a:t>
            </a:r>
            <a:r>
              <a:rPr lang="en-US" dirty="0"/>
              <a:t>Python database connector (i.e. </a:t>
            </a:r>
            <a:r>
              <a:rPr lang="en-US" dirty="0" smtClean="0"/>
              <a:t>psycopg2) knows the internal storage format of the database and automatically handles all conversion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207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Inside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187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Sets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/>
              <a:t>https://www.py4e.com/lessons/network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29004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17765" y="5409310"/>
            <a:ext cx="5325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https://</a:t>
            </a:r>
            <a:r>
              <a:rPr lang="en-US" dirty="0" err="1">
                <a:latin typeface="Verdana" charset="0"/>
                <a:ea typeface="Verdana" charset="0"/>
                <a:cs typeface="Verdana" charset="0"/>
              </a:rPr>
              <a:t>en.wikipedia.org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/wiki/</a:t>
            </a:r>
            <a:r>
              <a:rPr lang="en-US" dirty="0" err="1">
                <a:latin typeface="Verdana" charset="0"/>
                <a:ea typeface="Verdana" charset="0"/>
                <a:cs typeface="Verdana" charset="0"/>
              </a:rPr>
              <a:t>Hash_function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51212" y="1465292"/>
            <a:ext cx="935018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Verdana" charset="0"/>
                <a:ea typeface="Verdana" charset="0"/>
                <a:cs typeface="Verdana" charset="0"/>
              </a:rPr>
              <a:t>A </a:t>
            </a:r>
            <a:r>
              <a:rPr lang="en-US" sz="4000" b="1" dirty="0">
                <a:latin typeface="Verdana" charset="0"/>
                <a:ea typeface="Verdana" charset="0"/>
                <a:cs typeface="Verdana" charset="0"/>
              </a:rPr>
              <a:t>hash function</a:t>
            </a:r>
            <a:r>
              <a:rPr lang="en-US" sz="4000" dirty="0">
                <a:latin typeface="Verdana" charset="0"/>
                <a:ea typeface="Verdana" charset="0"/>
                <a:cs typeface="Verdana" charset="0"/>
              </a:rPr>
              <a:t> is any </a:t>
            </a:r>
            <a:r>
              <a:rPr lang="en-US" sz="4000" dirty="0">
                <a:latin typeface="Verdana" charset="0"/>
                <a:ea typeface="Verdana" charset="0"/>
                <a:cs typeface="Verdana" charset="0"/>
                <a:hlinkClick r:id="rId2" tooltip="Function (mathematics)"/>
              </a:rPr>
              <a:t>function</a:t>
            </a:r>
            <a:r>
              <a:rPr lang="en-US" sz="4000" dirty="0">
                <a:latin typeface="Verdana" charset="0"/>
                <a:ea typeface="Verdana" charset="0"/>
                <a:cs typeface="Verdana" charset="0"/>
              </a:rPr>
              <a:t> that can be used to map </a:t>
            </a:r>
            <a:r>
              <a:rPr lang="en-US" sz="4000" dirty="0">
                <a:latin typeface="Verdana" charset="0"/>
                <a:ea typeface="Verdana" charset="0"/>
                <a:cs typeface="Verdana" charset="0"/>
                <a:hlinkClick r:id="rId3" tooltip="Data (computing)"/>
              </a:rPr>
              <a:t>data</a:t>
            </a:r>
            <a:r>
              <a:rPr lang="en-US" sz="4000" dirty="0">
                <a:latin typeface="Verdana" charset="0"/>
                <a:ea typeface="Verdana" charset="0"/>
                <a:cs typeface="Verdana" charset="0"/>
              </a:rPr>
              <a:t> of arbitrary size onto data of a fixed size.</a:t>
            </a:r>
          </a:p>
        </p:txBody>
      </p:sp>
    </p:spTree>
    <p:extLst>
      <p:ext uri="{BB962C8B-B14F-4D97-AF65-F5344CB8AC3E}">
        <p14:creationId xmlns:p14="http://schemas.microsoft.com/office/powerpoint/2010/main" val="1741063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of Hashes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Checksum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see if a message was altered in transit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Cryptography / Signature </a:t>
            </a:r>
            <a:r>
              <a:rPr lang="mr-IN" dirty="0" smtClean="0"/>
              <a:t>–</a:t>
            </a:r>
            <a:r>
              <a:rPr lang="en-US" dirty="0" smtClean="0"/>
              <a:t> See if a message came from a trusted source</a:t>
            </a:r>
          </a:p>
          <a:p>
            <a:r>
              <a:rPr lang="en-US" dirty="0" smtClean="0"/>
              <a:t>Enable fast lookup of data</a:t>
            </a:r>
          </a:p>
          <a:p>
            <a:pPr lvl="1"/>
            <a:r>
              <a:rPr lang="en-US" dirty="0" smtClean="0"/>
              <a:t>Python dictionaries</a:t>
            </a:r>
          </a:p>
          <a:p>
            <a:pPr lvl="1"/>
            <a:r>
              <a:rPr lang="en-US" dirty="0" smtClean="0"/>
              <a:t>Database tables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647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Hash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Deterministic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There can be no randomness </a:t>
            </a:r>
            <a:r>
              <a:rPr lang="mr-IN" dirty="0" smtClean="0"/>
              <a:t>–</a:t>
            </a:r>
            <a:r>
              <a:rPr lang="en-US" dirty="0" smtClean="0"/>
              <a:t> must get the same output for the same input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Uniform Distribution </a:t>
            </a:r>
            <a:r>
              <a:rPr lang="mr-IN" dirty="0" smtClean="0"/>
              <a:t>–</a:t>
            </a:r>
            <a:r>
              <a:rPr lang="en-US" dirty="0" smtClean="0"/>
              <a:t> Should have an equal chance of generating any value with the range of its outputs </a:t>
            </a:r>
            <a:r>
              <a:rPr lang="mr-IN" dirty="0" smtClean="0"/>
              <a:t>–</a:t>
            </a:r>
            <a:r>
              <a:rPr lang="en-US" dirty="0" smtClean="0"/>
              <a:t> values don't cluster or collide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Sensitive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Any change in input should provide a change in output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One-way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You should not be able to derive the input from the output</a:t>
            </a:r>
          </a:p>
        </p:txBody>
      </p:sp>
    </p:spTree>
    <p:extLst>
      <p:ext uri="{BB962C8B-B14F-4D97-AF65-F5344CB8AC3E}">
        <p14:creationId xmlns:p14="http://schemas.microsoft.com/office/powerpoint/2010/main" val="99034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Special Math for Hash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2195962"/>
          </a:xfrm>
        </p:spPr>
        <p:txBody>
          <a:bodyPr/>
          <a:lstStyle/>
          <a:p>
            <a:r>
              <a:rPr lang="en-US" dirty="0" smtClean="0"/>
              <a:t>Bitwise operators</a:t>
            </a:r>
          </a:p>
          <a:p>
            <a:pPr lvl="1"/>
            <a:r>
              <a:rPr lang="en-US" dirty="0" smtClean="0"/>
              <a:t>&lt;&lt; left shift</a:t>
            </a:r>
          </a:p>
          <a:p>
            <a:pPr lvl="1"/>
            <a:r>
              <a:rPr lang="en-US" dirty="0" smtClean="0"/>
              <a:t>^ Exclusive or</a:t>
            </a:r>
          </a:p>
          <a:p>
            <a:pPr lvl="1"/>
            <a:r>
              <a:rPr lang="en-US" dirty="0" smtClean="0"/>
              <a:t>&amp; And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83840" y="3447002"/>
            <a:ext cx="50097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is-IS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15</a:t>
            </a:r>
            <a:endParaRPr lang="is-I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H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format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'08b'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format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'08b'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x^y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 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format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x^y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'08b'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));</a:t>
            </a:r>
          </a:p>
          <a:p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x&amp;y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 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format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x&amp;y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'08b'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));</a:t>
            </a:r>
          </a:p>
          <a:p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&lt;&lt;1'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format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&lt;&lt;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'08b'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));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45506" y="3724001"/>
            <a:ext cx="325281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python3 </a:t>
            </a:r>
            <a:r>
              <a:rPr lang="en-US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hashmath.py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cs-CZ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cs-CZ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15 00001111</a:t>
            </a:r>
          </a:p>
          <a:p>
            <a:r>
              <a:rPr lang="is-I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y 72 01001000</a:t>
            </a:r>
          </a:p>
          <a:p>
            <a:r>
              <a:rPr lang="de-DE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x^y</a:t>
            </a:r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01000111</a:t>
            </a:r>
          </a:p>
          <a:p>
            <a:r>
              <a:rPr lang="de-DE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x&amp;y</a:t>
            </a:r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00001000</a:t>
            </a:r>
          </a:p>
          <a:p>
            <a:r>
              <a:rPr lang="cs-CZ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cs-CZ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&lt;&lt;1 </a:t>
            </a:r>
            <a:r>
              <a:rPr lang="cs-CZ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00011110</a:t>
            </a:r>
            <a:endParaRPr lang="cs-CZ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60620" y="2106012"/>
            <a:ext cx="5137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https://</a:t>
            </a:r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www.pg4e.com/code/</a:t>
            </a:r>
            <a:r>
              <a:rPr lang="en-US" dirty="0" err="1" smtClean="0">
                <a:latin typeface="Verdana" charset="0"/>
                <a:ea typeface="Verdana" charset="0"/>
                <a:cs typeface="Verdana" charset="0"/>
              </a:rPr>
              <a:t>hashmath.py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55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7164" y="703975"/>
            <a:ext cx="598593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while True: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   txt = input("Enter a string: ")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   if len(txt) &lt; 1: </a:t>
            </a:r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break</a:t>
            </a:r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is-IS" sz="1600" b="1" dirty="0">
                <a:latin typeface="Courier" charset="0"/>
                <a:ea typeface="Courier" charset="0"/>
                <a:cs typeface="Courier" charset="0"/>
              </a:rPr>
            </a:br>
            <a:endParaRPr lang="is-IS" sz="16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   hv = 0;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   for let in txt:</a:t>
            </a:r>
          </a:p>
          <a:p>
            <a:endParaRPr lang="is-IS" sz="16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        hv = ((hv &lt;&lt; 1) ^ ord(let)) &amp; 0xffffff;</a:t>
            </a:r>
          </a:p>
          <a:p>
            <a:endParaRPr lang="is-IS" sz="16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       if ( hv &lt; 2000 ) :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           print(let, </a:t>
            </a:r>
            <a:endParaRPr lang="is-IS" sz="16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              format(ord(let</a:t>
            </a:r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), '08b'), </a:t>
            </a:r>
            <a:endParaRPr lang="is-IS" sz="16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              format(hv</a:t>
            </a:r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,'16b'),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            </a:t>
            </a:r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format(ord(let</a:t>
            </a:r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), '03d</a:t>
            </a:r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'), hv</a:t>
            </a:r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   print(format(hv, '08x'), hv</a:t>
            </a:r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)</a:t>
            </a:r>
            <a:endParaRPr lang="is-IS" sz="1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4096" y="367798"/>
            <a:ext cx="4339650" cy="5401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is-IS" sz="15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python3 simplehash.py</a:t>
            </a:r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Enter a string: </a:t>
            </a:r>
            <a:r>
              <a:rPr lang="is-IS" sz="15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Hello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H 01001000          1001000 072 72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e 01100101         11110101 101 245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l 01101100        110000110 108 390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l 01101100       1101100000 108 864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o 01101111      11010101111 111 1711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000006af </a:t>
            </a:r>
            <a:r>
              <a:rPr lang="is-IS" sz="15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1711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Enter a string: </a:t>
            </a:r>
            <a:r>
              <a:rPr lang="is-IS" sz="15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hello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h 01101000          1101000 104 104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e 01100101         10110101 101 181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l 01101100        100000110 108 262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l 01101100       1001100000 108 608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o 01101111      10010101111 111 1199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000004af 1199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Enter a string: </a:t>
            </a:r>
            <a:r>
              <a:rPr lang="is-IS" sz="15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ehllo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e 01100101          1100101 101 101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h 01101000         10100010 104 162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l 01101100        100101000 108 296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l 01101100       1000111100 108 572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o 01101111      10000010111 111 1047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00000417 </a:t>
            </a:r>
            <a:r>
              <a:rPr lang="is-IS" sz="15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1047</a:t>
            </a:r>
          </a:p>
          <a:p>
            <a:endParaRPr lang="en-US" sz="15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7164" y="5476546"/>
            <a:ext cx="529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https://www.pg4e.com/code/</a:t>
            </a:r>
            <a:r>
              <a:rPr lang="en-US" dirty="0" err="1">
                <a:latin typeface="Verdana" charset="0"/>
                <a:ea typeface="Verdana" charset="0"/>
                <a:cs typeface="Verdana" charset="0"/>
              </a:rPr>
              <a:t>simplehash.py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589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Science/Math of Hashing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Designing Hash Computations is serious work</a:t>
            </a:r>
          </a:p>
          <a:p>
            <a:r>
              <a:rPr lang="en-US" dirty="0" smtClean="0"/>
              <a:t>National Institute of Standards and Technology (NIST) runs multi-year "competitions" when new hashing algorithms are needed</a:t>
            </a:r>
          </a:p>
          <a:p>
            <a:r>
              <a:rPr lang="en-US" dirty="0" smtClean="0"/>
              <a:t>Sometimes algorithms have flaws that are detected years later and we deprecate them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887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"Classic" Hash - MD5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6759388" cy="4733318"/>
          </a:xfrm>
        </p:spPr>
        <p:txBody>
          <a:bodyPr>
            <a:normAutofit/>
          </a:bodyPr>
          <a:lstStyle/>
          <a:p>
            <a:r>
              <a:rPr lang="en-US" dirty="0" smtClean="0"/>
              <a:t>128 bit hash</a:t>
            </a:r>
          </a:p>
          <a:p>
            <a:r>
              <a:rPr lang="en-US" dirty="0" smtClean="0"/>
              <a:t>Widely implemented</a:t>
            </a:r>
          </a:p>
          <a:p>
            <a:r>
              <a:rPr lang="en-US" dirty="0" smtClean="0"/>
              <a:t>Broken for cryptography</a:t>
            </a:r>
          </a:p>
          <a:p>
            <a:pPr lvl="1"/>
            <a:r>
              <a:rPr lang="en-US" dirty="0" smtClean="0"/>
              <a:t>Can alter data in transit without breaking a signature</a:t>
            </a:r>
          </a:p>
          <a:p>
            <a:pPr lvl="1"/>
            <a:r>
              <a:rPr lang="en-US" dirty="0" smtClean="0"/>
              <a:t>Rainbow tables use forward computation and storage to reverse MD5 for short input strings (Password hashing)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492183" y="5261393"/>
            <a:ext cx="4185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https://</a:t>
            </a:r>
            <a:r>
              <a:rPr lang="en-US" dirty="0" err="1">
                <a:latin typeface="Verdana" charset="0"/>
                <a:ea typeface="Verdana" charset="0"/>
                <a:cs typeface="Verdana" charset="0"/>
              </a:rPr>
              <a:t>en.wikipedia.org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/wiki/MD5</a:t>
            </a:r>
          </a:p>
        </p:txBody>
      </p:sp>
      <p:pic>
        <p:nvPicPr>
          <p:cNvPr id="1026" name="Picture 2" descr="https://upload.wikimedia.org/wikipedia/commons/thumb/a/a5/MD5_algorithm.svg/300px-MD5_algorithm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934" y="1192696"/>
            <a:ext cx="3519866" cy="387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598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SHA-256 </a:t>
            </a:r>
            <a:r>
              <a:rPr lang="mr-IN" dirty="0" smtClean="0"/>
              <a:t>–</a:t>
            </a:r>
            <a:r>
              <a:rPr lang="en-US" dirty="0" smtClean="0"/>
              <a:t> A Modern Hash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6275294" cy="4733318"/>
          </a:xfrm>
        </p:spPr>
        <p:txBody>
          <a:bodyPr/>
          <a:lstStyle/>
          <a:p>
            <a:r>
              <a:rPr lang="en-US" dirty="0" smtClean="0"/>
              <a:t>A family of related hashes called "SHA-2"</a:t>
            </a:r>
          </a:p>
          <a:p>
            <a:r>
              <a:rPr lang="en-US" dirty="0" smtClean="0"/>
              <a:t>Created with NIST in 2001</a:t>
            </a:r>
            <a:endParaRPr lang="en-US" dirty="0"/>
          </a:p>
        </p:txBody>
      </p:sp>
      <p:pic>
        <p:nvPicPr>
          <p:cNvPr id="2052" name="Picture 4" descr="https://upload.wikimedia.org/wikipedia/commons/thumb/7/7d/SHA-2.svg/400px-SHA-2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459" y="1192697"/>
            <a:ext cx="4469082" cy="315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59117" y="4540243"/>
            <a:ext cx="9073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md5('hello') = </a:t>
            </a:r>
            <a:r>
              <a:rPr lang="fi-FI" dirty="0" smtClean="0"/>
              <a:t>5d41402abc4b2a76b9719d911017c592</a:t>
            </a:r>
          </a:p>
          <a:p>
            <a:r>
              <a:rPr lang="fi-FI" dirty="0" smtClean="0"/>
              <a:t>sha256('</a:t>
            </a:r>
            <a:r>
              <a:rPr lang="fi-FI" dirty="0" err="1" smtClean="0"/>
              <a:t>hello</a:t>
            </a:r>
            <a:r>
              <a:rPr lang="fi-FI" dirty="0" smtClean="0"/>
              <a:t>') = </a:t>
            </a:r>
            <a:r>
              <a:rPr lang="is-IS" dirty="0"/>
              <a:t>2cf24dba5fb0a30e26e83b2ac5b9e29e1b161e5c1fa7425e73043362938b9824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08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Test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8757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Concatenation ||</a:t>
            </a:r>
          </a:p>
          <a:p>
            <a:r>
              <a:rPr lang="en-US" dirty="0" smtClean="0"/>
              <a:t>Repeat (</a:t>
            </a:r>
            <a:r>
              <a:rPr lang="en-US" dirty="0" err="1" smtClean="0"/>
              <a:t>horiz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generate_series</a:t>
            </a:r>
            <a:r>
              <a:rPr lang="en-US" dirty="0" smtClean="0"/>
              <a:t>() vertical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096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92697"/>
            <a:ext cx="3708400" cy="4733318"/>
          </a:xfrm>
        </p:spPr>
        <p:txBody>
          <a:bodyPr/>
          <a:lstStyle/>
          <a:p>
            <a:r>
              <a:rPr lang="en-US" dirty="0" smtClean="0"/>
              <a:t>American Standard Code for </a:t>
            </a:r>
            <a:r>
              <a:rPr lang="en-US" smtClean="0"/>
              <a:t>Information Interchange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900" y="245857"/>
            <a:ext cx="6083299" cy="485880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38200" y="50668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/wiki/ASCII</a:t>
            </a:r>
          </a:p>
          <a:p>
            <a:r>
              <a:rPr lang="en-US" dirty="0"/>
              <a:t>http://</a:t>
            </a:r>
            <a:r>
              <a:rPr lang="en-US" dirty="0" err="1"/>
              <a:t>www.catonmat.net</a:t>
            </a:r>
            <a:r>
              <a:rPr lang="en-US" dirty="0"/>
              <a:t>/download/</a:t>
            </a:r>
            <a:r>
              <a:rPr lang="en-US" dirty="0" err="1"/>
              <a:t>ascii</a:t>
            </a:r>
            <a:r>
              <a:rPr lang="en-US" dirty="0"/>
              <a:t>-cheat-</a:t>
            </a:r>
            <a:r>
              <a:rPr lang="en-US" dirty="0" err="1"/>
              <a:t>sheet.png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888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Indexes and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6920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 Types (Review)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DATE - 'YYYY-MM-DD'</a:t>
            </a:r>
          </a:p>
          <a:p>
            <a:r>
              <a:rPr lang="en-US" dirty="0"/>
              <a:t> TIME - 'HH:MM:SS</a:t>
            </a:r>
            <a:r>
              <a:rPr lang="en-US" dirty="0" smtClean="0"/>
              <a:t>'</a:t>
            </a:r>
            <a:endParaRPr lang="en-US" dirty="0"/>
          </a:p>
          <a:p>
            <a:r>
              <a:rPr lang="en-US" dirty="0" smtClean="0"/>
              <a:t>TIMESTAMP </a:t>
            </a:r>
            <a:r>
              <a:rPr lang="en-US" dirty="0"/>
              <a:t>- 'YYYY-MM-DD HH:MM:SS' </a:t>
            </a:r>
            <a:br>
              <a:rPr lang="en-US" dirty="0"/>
            </a:br>
            <a:r>
              <a:rPr lang="en-US" dirty="0"/>
              <a:t>(4713 BC, 294276 AD</a:t>
            </a:r>
            <a:r>
              <a:rPr lang="en-US" dirty="0" smtClean="0"/>
              <a:t>)</a:t>
            </a:r>
          </a:p>
          <a:p>
            <a:r>
              <a:rPr lang="en-US" dirty="0"/>
              <a:t> </a:t>
            </a:r>
            <a:r>
              <a:rPr lang="en-US" dirty="0" smtClean="0"/>
              <a:t>TIMESTAMPZ </a:t>
            </a:r>
            <a:r>
              <a:rPr lang="mr-IN" dirty="0" smtClean="0"/>
              <a:t>–</a:t>
            </a:r>
            <a:r>
              <a:rPr lang="en-US" dirty="0" smtClean="0"/>
              <a:t> "TIMESTAMP WITH TIME ZONE"</a:t>
            </a:r>
            <a:endParaRPr lang="en-US" dirty="0"/>
          </a:p>
          <a:p>
            <a:r>
              <a:rPr lang="en-US" dirty="0" smtClean="0"/>
              <a:t>Built-in </a:t>
            </a:r>
            <a:r>
              <a:rPr lang="en-US" dirty="0"/>
              <a:t>PostgreSQL function NOW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031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24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Concatenation ||</a:t>
            </a:r>
          </a:p>
          <a:p>
            <a:r>
              <a:rPr lang="en-US" dirty="0" smtClean="0"/>
              <a:t>Repeat (</a:t>
            </a:r>
            <a:r>
              <a:rPr lang="en-US" dirty="0" err="1" smtClean="0"/>
              <a:t>horiz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generate_series</a:t>
            </a:r>
            <a:r>
              <a:rPr lang="en-US" dirty="0" smtClean="0"/>
              <a:t>() vertical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0382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Reducing the result set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DISTINCT only returns unique rows in a result set </a:t>
            </a:r>
            <a:r>
              <a:rPr lang="mr-IN" dirty="0" smtClean="0"/>
              <a:t>–</a:t>
            </a:r>
            <a:r>
              <a:rPr lang="en-US" dirty="0" smtClean="0"/>
              <a:t> and row will only appear once</a:t>
            </a:r>
          </a:p>
          <a:p>
            <a:r>
              <a:rPr lang="en-US" dirty="0" smtClean="0"/>
              <a:t>DISTINCT ON limits duplicate removal to a set of columns</a:t>
            </a:r>
          </a:p>
          <a:p>
            <a:r>
              <a:rPr lang="en-US" dirty="0" smtClean="0"/>
              <a:t>GROUP BY is combined with aggregate functions like COUNT(), MAX(), SUM(), AVE() 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420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Sub-Queries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976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query within an query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192696"/>
            <a:ext cx="10515600" cy="1250467"/>
          </a:xfrm>
        </p:spPr>
        <p:txBody>
          <a:bodyPr>
            <a:normAutofit/>
          </a:bodyPr>
          <a:lstStyle/>
          <a:p>
            <a:r>
              <a:rPr lang="en-US" dirty="0" smtClean="0"/>
              <a:t>Can use a value or set of values in a query that are computed by another query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43340" y="2800350"/>
            <a:ext cx="101104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SELECT * FROM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account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WHERE email='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ed@umich.edu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';</a:t>
            </a: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content FROM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comment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b="1" u="sng" dirty="0">
                <a:latin typeface="Courier New" charset="0"/>
                <a:ea typeface="Courier New" charset="0"/>
                <a:cs typeface="Courier New" charset="0"/>
              </a:rPr>
              <a:t>7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content FROM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comment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b="1" u="sng" dirty="0">
                <a:latin typeface="Courier New" charset="0"/>
                <a:ea typeface="Courier New" charset="0"/>
                <a:cs typeface="Courier New" charset="0"/>
              </a:rPr>
              <a:t>(SELECT id FROM account WHERE email='</a:t>
            </a:r>
            <a:r>
              <a:rPr lang="en-US" b="1" u="sng" dirty="0" err="1">
                <a:latin typeface="Courier New" charset="0"/>
                <a:ea typeface="Courier New" charset="0"/>
                <a:cs typeface="Courier New" charset="0"/>
              </a:rPr>
              <a:t>ed@umich.edu</a:t>
            </a:r>
            <a:r>
              <a:rPr lang="en-US" b="1" u="sng" dirty="0">
                <a:latin typeface="Courier New" charset="0"/>
                <a:ea typeface="Courier New" charset="0"/>
                <a:cs typeface="Courier New" charset="0"/>
              </a:rPr>
              <a:t>')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9536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Concurrency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7819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Lock strength </a:t>
            </a:r>
            <a:r>
              <a:rPr lang="en-US" dirty="0" smtClean="0"/>
              <a:t>UPDATE, NO </a:t>
            </a:r>
            <a:r>
              <a:rPr lang="en-US" dirty="0"/>
              <a:t>KEY </a:t>
            </a:r>
            <a:r>
              <a:rPr lang="en-US" dirty="0" smtClean="0"/>
              <a:t>UPDATE</a:t>
            </a:r>
          </a:p>
          <a:p>
            <a:r>
              <a:rPr lang="en-US" dirty="0" smtClean="0"/>
              <a:t>What to do when encountering a lock (WAIT), NOWAIT, SKIP LOCKED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4348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Stored Procedures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001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Simple Strings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259190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"In the old days" - each </a:t>
            </a:r>
            <a:r>
              <a:rPr lang="en-US" sz="2400" dirty="0"/>
              <a:t>character is represented by a number between 0 and </a:t>
            </a:r>
            <a:r>
              <a:rPr lang="en-US" sz="2400" dirty="0" smtClean="0"/>
              <a:t>127 stored </a:t>
            </a:r>
            <a:r>
              <a:rPr lang="en-US" sz="2400" dirty="0"/>
              <a:t>in 8 bits of memory </a:t>
            </a:r>
          </a:p>
          <a:p>
            <a:r>
              <a:rPr lang="en-US" sz="2400" dirty="0"/>
              <a:t>We refer to "8 bits of memory as a "byte" of </a:t>
            </a:r>
            <a:r>
              <a:rPr lang="en-US" sz="2400" dirty="0" smtClean="0"/>
              <a:t>memory</a:t>
            </a:r>
          </a:p>
          <a:p>
            <a:r>
              <a:rPr lang="en-US" sz="2400" dirty="0" smtClean="0"/>
              <a:t>The </a:t>
            </a:r>
            <a:r>
              <a:rPr lang="en-US" sz="2400" dirty="0" err="1" smtClean="0"/>
              <a:t>ascii</a:t>
            </a:r>
            <a:r>
              <a:rPr lang="en-US" sz="2400" dirty="0" smtClean="0"/>
              <a:t>() function tells us the numeric value of a single ASCII character</a:t>
            </a:r>
          </a:p>
          <a:p>
            <a:r>
              <a:rPr lang="en-US" sz="2400" dirty="0" smtClean="0"/>
              <a:t>The </a:t>
            </a:r>
            <a:r>
              <a:rPr lang="en-US" sz="2400" dirty="0" err="1" smtClean="0"/>
              <a:t>chr</a:t>
            </a:r>
            <a:r>
              <a:rPr lang="en-US" sz="2400" dirty="0" smtClean="0"/>
              <a:t>() function maps from an integer to a character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406846" y="3981443"/>
            <a:ext cx="99469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select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('H'),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('e'),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('l'),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(72),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(42);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-------+-------+-------+-----+-----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72 |   101 |   108 | H   | *</a:t>
            </a:r>
          </a:p>
        </p:txBody>
      </p:sp>
    </p:spTree>
    <p:extLst>
      <p:ext uri="{BB962C8B-B14F-4D97-AF65-F5344CB8AC3E}">
        <p14:creationId xmlns:p14="http://schemas.microsoft.com/office/powerpoint/2010/main" val="11425345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Stored Procedures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92696"/>
            <a:ext cx="10515600" cy="4079391"/>
          </a:xfrm>
        </p:spPr>
        <p:txBody>
          <a:bodyPr>
            <a:normAutofit/>
          </a:bodyPr>
          <a:lstStyle/>
          <a:p>
            <a:r>
              <a:rPr lang="en-US" dirty="0" smtClean="0"/>
              <a:t>A stored procedure is a bit of reusable code that runs inside of the database server</a:t>
            </a:r>
          </a:p>
          <a:p>
            <a:r>
              <a:rPr lang="en-US" dirty="0" smtClean="0"/>
              <a:t>Technically there are multiple language choices but just use "</a:t>
            </a:r>
            <a:r>
              <a:rPr lang="en-US" dirty="0" err="1" smtClean="0"/>
              <a:t>plpgsql</a:t>
            </a:r>
            <a:r>
              <a:rPr lang="en-US" dirty="0" smtClean="0"/>
              <a:t>"</a:t>
            </a:r>
          </a:p>
          <a:p>
            <a:r>
              <a:rPr lang="en-US" dirty="0" smtClean="0"/>
              <a:t>Generally quite non-portable</a:t>
            </a:r>
          </a:p>
          <a:p>
            <a:r>
              <a:rPr lang="en-US" dirty="0" smtClean="0"/>
              <a:t>Usually the goal is to to have fewer SQL 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0187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0834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4389" y="1485900"/>
            <a:ext cx="10549683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SELECT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[ ALL | DISTINCT [ ON ( expression [, ...] ) ]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* | expression [ [ AS ] 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output_name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] [, ...]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from_item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[, ...]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WHERE condition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GROUP BY 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grouping_element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[, ...]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HAVING condition [, ...]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ORDER BY expression [ ASC | DESC | USING operator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LIMIT { count | ALL } ] [ OFFSET start [ ROW | ROWS ]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FOR { UPDATE | NO KEY UPDATE | SHARE | KEY SHARE }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  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OF 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table_name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[, ...] ] [ NOWAIT | SKIP LOCKED ] [...] ]</a:t>
            </a:r>
          </a:p>
        </p:txBody>
      </p:sp>
      <p:sp>
        <p:nvSpPr>
          <p:cNvPr id="5" name="Rectangle 4"/>
          <p:cNvSpPr/>
          <p:nvPr/>
        </p:nvSpPr>
        <p:spPr>
          <a:xfrm>
            <a:off x="2945675" y="530780"/>
            <a:ext cx="5100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www.postgresql.org</a:t>
            </a:r>
            <a:r>
              <a:rPr lang="en-US" dirty="0"/>
              <a:t>/docs/11/</a:t>
            </a:r>
            <a:r>
              <a:rPr lang="en-US" dirty="0" err="1"/>
              <a:t>sql-select.html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921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986697" y="458272"/>
            <a:ext cx="3504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mtClean="0">
                <a:solidFill>
                  <a:srgbClr val="FFCC66"/>
                </a:solidFill>
              </a:rPr>
              <a:t>Acknowledgements / Contributions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2924" y="1100138"/>
            <a:ext cx="548640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These slides are Copyright </a:t>
            </a:r>
            <a:r>
              <a:rPr lang="en-US" sz="1400" dirty="0" smtClean="0">
                <a:solidFill>
                  <a:schemeClr val="bg1"/>
                </a:solidFill>
              </a:rPr>
              <a:t>2019-  </a:t>
            </a:r>
            <a:r>
              <a:rPr lang="en-US" sz="1400" dirty="0">
                <a:solidFill>
                  <a:schemeClr val="bg1"/>
                </a:solidFill>
              </a:rPr>
              <a:t>Charles R. Severance (</a:t>
            </a:r>
            <a:r>
              <a:rPr lang="en-US" sz="1400" dirty="0" err="1">
                <a:solidFill>
                  <a:schemeClr val="bg1"/>
                </a:solidFill>
              </a:rPr>
              <a:t>www.dr-chuck.com</a:t>
            </a:r>
            <a:r>
              <a:rPr lang="en-US" sz="1400" dirty="0">
                <a:solidFill>
                  <a:schemeClr val="bg1"/>
                </a:solidFill>
              </a:rPr>
              <a:t>) as part of </a:t>
            </a:r>
            <a:r>
              <a:rPr lang="en-US" sz="1400" dirty="0" smtClean="0">
                <a:solidFill>
                  <a:schemeClr val="bg1"/>
                </a:solidFill>
              </a:rPr>
              <a:t>www.pg4e.com </a:t>
            </a:r>
            <a:r>
              <a:rPr lang="en-US" sz="1400" dirty="0">
                <a:solidFill>
                  <a:schemeClr val="bg1"/>
                </a:solidFill>
              </a:rPr>
              <a:t>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Initial Development: Charles Severance, University of Michigan School of Information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rgbClr val="FFCC66"/>
                </a:solidFill>
              </a:rPr>
              <a:t>Insert new Contributors and Translators here including names and dates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67449" y="1100137"/>
            <a:ext cx="548640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CC66"/>
                </a:solidFill>
              </a:rPr>
              <a:t>Continue new Contributors and Translators here</a:t>
            </a:r>
            <a:endParaRPr lang="en-US" sz="1400" dirty="0">
              <a:solidFill>
                <a:srgbClr val="FFCC66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015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720"/>
          <a:stretch/>
        </p:blipFill>
        <p:spPr>
          <a:xfrm>
            <a:off x="2995841" y="2199340"/>
            <a:ext cx="8582824" cy="33782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63946" y="730070"/>
            <a:ext cx="99469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select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('H'),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('e'),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('l'),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(72),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(42);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-------+-------+-------+-----+-----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72 |   101 |   108 | H   | *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3946" y="2702859"/>
            <a:ext cx="15419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 the 1960s and 1970s, we just assumed that one byte was one character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09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127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250300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To be "more international" they defined characters 128-255 but inconsistently</a:t>
            </a:r>
          </a:p>
          <a:p>
            <a:pPr lvl="1"/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en.wikipedia.org/wiki/ISO/IEC_8859-1</a:t>
            </a:r>
            <a:r>
              <a:rPr lang="en-US" sz="2400" dirty="0" smtClean="0"/>
              <a:t> (latin1)</a:t>
            </a:r>
          </a:p>
          <a:p>
            <a:pPr lvl="1"/>
            <a:r>
              <a:rPr lang="en-US" sz="2400" dirty="0">
                <a:hlinkClick r:id="rId3"/>
              </a:rPr>
              <a:t>https://</a:t>
            </a:r>
            <a:r>
              <a:rPr lang="en-US" sz="2400" dirty="0" smtClean="0">
                <a:hlinkClick r:id="rId3"/>
              </a:rPr>
              <a:t>en.m.wikipedia.org/wiki/Windows-1252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508" y="3017900"/>
            <a:ext cx="6787587" cy="28853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38242" y="3107712"/>
            <a:ext cx="244213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Don't cut and paste code or text from PDFs </a:t>
            </a:r>
            <a:r>
              <a:rPr lang="en-US" sz="3200" dirty="0" smtClean="0">
                <a:solidFill>
                  <a:srgbClr val="FF0000"/>
                </a:solidFill>
                <a:sym typeface="Wingdings"/>
              </a:rPr>
              <a:t>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899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be even more international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needed more than 128 new characters globally so 128-255 could mean different things based on context</a:t>
            </a:r>
          </a:p>
          <a:p>
            <a:pPr lvl="1"/>
            <a:r>
              <a:rPr lang="en-US" dirty="0">
                <a:hlinkClick r:id="rId2" tooltip="ISO 8859-2"/>
              </a:rPr>
              <a:t>ISO 8859-2</a:t>
            </a:r>
            <a:r>
              <a:rPr lang="en-US" dirty="0"/>
              <a:t> for Eastern European languages </a:t>
            </a:r>
            <a:endParaRPr lang="en-US" dirty="0" smtClean="0"/>
          </a:p>
          <a:p>
            <a:pPr lvl="1"/>
            <a:r>
              <a:rPr lang="mr-IN" dirty="0">
                <a:hlinkClick r:id="rId3"/>
              </a:rPr>
              <a:t>ISO 8859-3</a:t>
            </a:r>
            <a:r>
              <a:rPr lang="en-US" dirty="0"/>
              <a:t> for Turkish, Maltese and </a:t>
            </a:r>
            <a:r>
              <a:rPr lang="en-US" dirty="0" smtClean="0"/>
              <a:t>Esperanto</a:t>
            </a:r>
          </a:p>
          <a:p>
            <a:pPr lvl="1"/>
            <a:r>
              <a:rPr lang="en-US" dirty="0">
                <a:hlinkClick r:id="rId4"/>
              </a:rPr>
              <a:t>ISO 8859-5</a:t>
            </a:r>
            <a:r>
              <a:rPr lang="en-US" dirty="0"/>
              <a:t> for Cyrillic </a:t>
            </a:r>
          </a:p>
          <a:p>
            <a:r>
              <a:rPr lang="en-US" dirty="0" smtClean="0"/>
              <a:t>But these were not self-documenting you needed to know the character set outside the data of the file ---- Confusion</a:t>
            </a:r>
          </a:p>
        </p:txBody>
      </p:sp>
    </p:spTree>
    <p:extLst>
      <p:ext uri="{BB962C8B-B14F-4D97-AF65-F5344CB8AC3E}">
        <p14:creationId xmlns:p14="http://schemas.microsoft.com/office/powerpoint/2010/main" val="149056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Unicode </a:t>
            </a:r>
            <a:r>
              <a:rPr lang="mr-IN" dirty="0" smtClean="0"/>
              <a:t>–</a:t>
            </a:r>
            <a:r>
              <a:rPr lang="en-US" dirty="0" smtClean="0"/>
              <a:t> All Characters in One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Unicode is 32 / 21 bits (long story)</a:t>
            </a:r>
          </a:p>
          <a:p>
            <a:r>
              <a:rPr lang="is-IS" dirty="0" smtClean="0"/>
              <a:t>Unicode 12.1</a:t>
            </a:r>
          </a:p>
          <a:p>
            <a:pPr lvl="1"/>
            <a:r>
              <a:rPr lang="en-US" dirty="0" smtClean="0"/>
              <a:t>137,000 characters </a:t>
            </a:r>
          </a:p>
          <a:p>
            <a:pPr lvl="1"/>
            <a:r>
              <a:rPr lang="en-US" dirty="0" smtClean="0"/>
              <a:t>150 character sets</a:t>
            </a:r>
            <a:endParaRPr lang="is-IS" dirty="0" smtClean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35852" y="5060006"/>
            <a:ext cx="5617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List_of_Unicode_characters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32747" y="3761255"/>
            <a:ext cx="76692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discuss=&gt; select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(72),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(231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),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(20013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-----+-----+-----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H   |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ç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  |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中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774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94" y="440211"/>
            <a:ext cx="9351800" cy="5678588"/>
          </a:xfrm>
          <a:prstGeom prst="rect">
            <a:avLst/>
          </a:prstGeom>
        </p:spPr>
      </p:pic>
      <p:sp>
        <p:nvSpPr>
          <p:cNvPr id="6" name="TextBox 5" descr="http://unicode.org/charts/&#10;" title="Screen shot of http://unicode.org/charts/"/>
          <p:cNvSpPr txBox="1"/>
          <p:nvPr/>
        </p:nvSpPr>
        <p:spPr>
          <a:xfrm>
            <a:off x="7476564" y="1734671"/>
            <a:ext cx="2696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unicode.org</a:t>
            </a:r>
            <a:r>
              <a:rPr lang="en-US" dirty="0"/>
              <a:t>/charts</a:t>
            </a:r>
            <a:r>
              <a:rPr lang="en-US" dirty="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834603"/>
      </p:ext>
    </p:extLst>
  </p:cSld>
  <p:clrMapOvr>
    <a:masterClrMapping/>
  </p:clrMapOvr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rdana-template2" id="{A5222451-D2E8-1345-B250-8BD4DE6F57C6}" vid="{3BD9F12F-203D-B040-A3EA-DED88FB9D0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verdana-degrees1</Template>
  <TotalTime>4623</TotalTime>
  <Words>1440</Words>
  <Application>Microsoft Macintosh PowerPoint</Application>
  <PresentationFormat>Widescreen</PresentationFormat>
  <Paragraphs>263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4" baseType="lpstr">
      <vt:lpstr>Arial Black</vt:lpstr>
      <vt:lpstr>Cabin</vt:lpstr>
      <vt:lpstr>Calibri</vt:lpstr>
      <vt:lpstr>Courier</vt:lpstr>
      <vt:lpstr>Courier New</vt:lpstr>
      <vt:lpstr>Mangal</vt:lpstr>
      <vt:lpstr>Verdana</vt:lpstr>
      <vt:lpstr>Verdana Regular</vt:lpstr>
      <vt:lpstr>Wingdings</vt:lpstr>
      <vt:lpstr>Arial</vt:lpstr>
      <vt:lpstr>verdana-degrees1</vt:lpstr>
      <vt:lpstr>Text in Databases  Charles Severance www.pg4e.com/lectures/04-Text.sql</vt:lpstr>
      <vt:lpstr>Character Sets https://www.py4e.com/lessons/network</vt:lpstr>
      <vt:lpstr>ASCII</vt:lpstr>
      <vt:lpstr>Representing Simple Strings</vt:lpstr>
      <vt:lpstr>PowerPoint Presentation</vt:lpstr>
      <vt:lpstr>Beyond 127…</vt:lpstr>
      <vt:lpstr>To be even more international</vt:lpstr>
      <vt:lpstr>Unicode – All Characters in One Set</vt:lpstr>
      <vt:lpstr>PowerPoint Presentation</vt:lpstr>
      <vt:lpstr>We can't afford 32 bit characters</vt:lpstr>
      <vt:lpstr>UTF-8 In Transition</vt:lpstr>
      <vt:lpstr>UTF-8 Is Dominant</vt:lpstr>
      <vt:lpstr>Character Sets In Python https://www.py4e.com/lessons/network</vt:lpstr>
      <vt:lpstr>Python 3 and Unicode</vt:lpstr>
      <vt:lpstr>PowerPoint Presentation</vt:lpstr>
      <vt:lpstr>Opening a File</vt:lpstr>
      <vt:lpstr>Reading Network Data</vt:lpstr>
      <vt:lpstr>Database Data</vt:lpstr>
      <vt:lpstr>Inside Hashes</vt:lpstr>
      <vt:lpstr>PowerPoint Presentation</vt:lpstr>
      <vt:lpstr>Uses of Hashes</vt:lpstr>
      <vt:lpstr>Good Hash Functions</vt:lpstr>
      <vt:lpstr>Special Math for Hash Computation</vt:lpstr>
      <vt:lpstr>PowerPoint Presentation</vt:lpstr>
      <vt:lpstr>The Science/Math of Hashing</vt:lpstr>
      <vt:lpstr>The "Classic" Hash - MD5</vt:lpstr>
      <vt:lpstr>SHA-256 – A Modern Hash</vt:lpstr>
      <vt:lpstr>Generating Test Data</vt:lpstr>
      <vt:lpstr>PowerPoint Presentation</vt:lpstr>
      <vt:lpstr>Indexes and Performance</vt:lpstr>
      <vt:lpstr>Date Types (Review)</vt:lpstr>
      <vt:lpstr>Strings</vt:lpstr>
      <vt:lpstr>PowerPoint Presentation</vt:lpstr>
      <vt:lpstr>Reducing the result set</vt:lpstr>
      <vt:lpstr>Sub-Queries</vt:lpstr>
      <vt:lpstr>A query within an query</vt:lpstr>
      <vt:lpstr>Concurrency</vt:lpstr>
      <vt:lpstr>Transaction Topics</vt:lpstr>
      <vt:lpstr>Stored Procedures</vt:lpstr>
      <vt:lpstr>Stored Procedures </vt:lpstr>
      <vt:lpstr>Summary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Severance, Charles</cp:lastModifiedBy>
  <cp:revision>120</cp:revision>
  <dcterms:created xsi:type="dcterms:W3CDTF">2019-03-20T19:59:17Z</dcterms:created>
  <dcterms:modified xsi:type="dcterms:W3CDTF">2019-06-26T11:49:06Z</dcterms:modified>
</cp:coreProperties>
</file>